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5143500" cx="9144000"/>
  <p:notesSz cx="6858000" cy="9144000"/>
  <p:embeddedFontLst>
    <p:embeddedFont>
      <p:font typeface="Roboto"/>
      <p:regular r:id="rId20"/>
      <p:bold r:id="rId21"/>
      <p:italic r:id="rId22"/>
      <p:boldItalic r:id="rId23"/>
    </p:embeddedFont>
    <p:embeddedFont>
      <p:font typeface="Spectral Medium"/>
      <p:regular r:id="rId24"/>
      <p:bold r:id="rId25"/>
      <p:italic r:id="rId26"/>
      <p:boldItalic r:id="rId27"/>
    </p:embeddedFont>
    <p:embeddedFont>
      <p:font typeface="Merriweather"/>
      <p:regular r:id="rId28"/>
      <p:bold r:id="rId29"/>
      <p:italic r:id="rId30"/>
      <p:boldItalic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regular.fntdata"/><Relationship Id="rId22" Type="http://schemas.openxmlformats.org/officeDocument/2006/relationships/font" Target="fonts/Roboto-italic.fntdata"/><Relationship Id="rId21" Type="http://schemas.openxmlformats.org/officeDocument/2006/relationships/font" Target="fonts/Roboto-bold.fntdata"/><Relationship Id="rId24" Type="http://schemas.openxmlformats.org/officeDocument/2006/relationships/font" Target="fonts/SpectralMedium-regular.fntdata"/><Relationship Id="rId23" Type="http://schemas.openxmlformats.org/officeDocument/2006/relationships/font" Target="fonts/Roboto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SpectralMedium-italic.fntdata"/><Relationship Id="rId25" Type="http://schemas.openxmlformats.org/officeDocument/2006/relationships/font" Target="fonts/SpectralMedium-bold.fntdata"/><Relationship Id="rId28" Type="http://schemas.openxmlformats.org/officeDocument/2006/relationships/font" Target="fonts/Merriweather-regular.fntdata"/><Relationship Id="rId27" Type="http://schemas.openxmlformats.org/officeDocument/2006/relationships/font" Target="fonts/SpectralMedium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Merriweather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Merriweather-boldItalic.fntdata"/><Relationship Id="rId30" Type="http://schemas.openxmlformats.org/officeDocument/2006/relationships/font" Target="fonts/Merriweather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9bf8bf05bea72fd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9bf8bf05bea72fd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73f564f3d348e96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73f564f3d348e96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7af583682d9a95a9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7af583682d9a95a9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e5d0a7357ce3b14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e5d0a7357ce3b1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774efa4f1287f89c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774efa4f1287f89c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f28bbf02108746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f28bbf02108746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f1f81ac1ba04818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f1f81ac1ba04818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0fba2faa085d3b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0fba2faa085d3b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4b822f7a47d743e5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4b822f7a47d743e5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45e027576965ea3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45e027576965ea3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59162fde3a45175a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59162fde3a45175a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b3d15f6bad14b8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b3d15f6bad14b8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102698b4370a59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102698b4370a59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67551fd5c62ce68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67551fd5c62ce68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7.jpg"/><Relationship Id="rId4" Type="http://schemas.openxmlformats.org/officeDocument/2006/relationships/image" Target="../media/image44.jpg"/><Relationship Id="rId5" Type="http://schemas.openxmlformats.org/officeDocument/2006/relationships/image" Target="../media/image3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2.jpg"/><Relationship Id="rId4" Type="http://schemas.openxmlformats.org/officeDocument/2006/relationships/image" Target="../media/image39.jpg"/><Relationship Id="rId5" Type="http://schemas.openxmlformats.org/officeDocument/2006/relationships/image" Target="../media/image4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0.jpg"/><Relationship Id="rId4" Type="http://schemas.openxmlformats.org/officeDocument/2006/relationships/image" Target="../media/image29.jpg"/><Relationship Id="rId5" Type="http://schemas.openxmlformats.org/officeDocument/2006/relationships/image" Target="../media/image37.png"/><Relationship Id="rId6" Type="http://schemas.openxmlformats.org/officeDocument/2006/relationships/image" Target="../media/image36.png"/><Relationship Id="rId7" Type="http://schemas.openxmlformats.org/officeDocument/2006/relationships/image" Target="../media/image33.jpg"/><Relationship Id="rId8" Type="http://schemas.openxmlformats.org/officeDocument/2006/relationships/image" Target="../media/image3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1.png"/><Relationship Id="rId4" Type="http://schemas.openxmlformats.org/officeDocument/2006/relationships/image" Target="../media/image49.jpg"/><Relationship Id="rId5" Type="http://schemas.openxmlformats.org/officeDocument/2006/relationships/image" Target="../media/image35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8.png"/><Relationship Id="rId4" Type="http://schemas.openxmlformats.org/officeDocument/2006/relationships/image" Target="../media/image4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jpg"/><Relationship Id="rId4" Type="http://schemas.openxmlformats.org/officeDocument/2006/relationships/image" Target="../media/image9.jpg"/><Relationship Id="rId5" Type="http://schemas.openxmlformats.org/officeDocument/2006/relationships/image" Target="../media/image27.jpg"/><Relationship Id="rId6" Type="http://schemas.openxmlformats.org/officeDocument/2006/relationships/image" Target="../media/image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4.png"/><Relationship Id="rId4" Type="http://schemas.openxmlformats.org/officeDocument/2006/relationships/image" Target="../media/image12.png"/><Relationship Id="rId5" Type="http://schemas.openxmlformats.org/officeDocument/2006/relationships/image" Target="../media/image10.png"/><Relationship Id="rId6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image" Target="../media/image18.png"/><Relationship Id="rId5" Type="http://schemas.openxmlformats.org/officeDocument/2006/relationships/image" Target="../media/image14.png"/><Relationship Id="rId6" Type="http://schemas.openxmlformats.org/officeDocument/2006/relationships/image" Target="../media/image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0" Type="http://schemas.openxmlformats.org/officeDocument/2006/relationships/image" Target="../media/image22.png"/><Relationship Id="rId9" Type="http://schemas.openxmlformats.org/officeDocument/2006/relationships/image" Target="../media/image20.png"/><Relationship Id="rId5" Type="http://schemas.openxmlformats.org/officeDocument/2006/relationships/image" Target="../media/image5.png"/><Relationship Id="rId6" Type="http://schemas.openxmlformats.org/officeDocument/2006/relationships/image" Target="../media/image3.png"/><Relationship Id="rId7" Type="http://schemas.openxmlformats.org/officeDocument/2006/relationships/image" Target="../media/image15.png"/><Relationship Id="rId8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8.png"/><Relationship Id="rId4" Type="http://schemas.openxmlformats.org/officeDocument/2006/relationships/image" Target="../media/image21.png"/><Relationship Id="rId5" Type="http://schemas.openxmlformats.org/officeDocument/2006/relationships/image" Target="../media/image28.png"/><Relationship Id="rId6" Type="http://schemas.openxmlformats.org/officeDocument/2006/relationships/image" Target="../media/image2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0.jpg"/><Relationship Id="rId4" Type="http://schemas.openxmlformats.org/officeDocument/2006/relationships/image" Target="../media/image43.png"/><Relationship Id="rId5" Type="http://schemas.openxmlformats.org/officeDocument/2006/relationships/image" Target="../media/image50.jpg"/><Relationship Id="rId6" Type="http://schemas.openxmlformats.org/officeDocument/2006/relationships/hyperlink" Target="http://drive.google.com/file/d/1sMq630NlZbna0j_q6Km-lhAoPuhlx0Rh/view" TargetMode="External"/><Relationship Id="rId7" Type="http://schemas.openxmlformats.org/officeDocument/2006/relationships/image" Target="../media/image2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6.jpg"/><Relationship Id="rId4" Type="http://schemas.openxmlformats.org/officeDocument/2006/relationships/image" Target="../media/image51.jpg"/><Relationship Id="rId5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4C2F4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" y="3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1517387" y="131258"/>
            <a:ext cx="59157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800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rPr>
              <a:t>Stage linguistique</a:t>
            </a:r>
            <a:endParaRPr b="1" sz="4800">
              <a:solidFill>
                <a:schemeClr val="accen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600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b="1" lang="it" sz="1600" u="sng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rPr>
              <a:t>du 27 février au 4 mars 2023</a:t>
            </a:r>
            <a:endParaRPr b="1" sz="1600">
              <a:solidFill>
                <a:schemeClr val="accen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1659194" y="1230306"/>
            <a:ext cx="7300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accen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800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rPr>
              <a:t>5AL-4AL a.s. 2022/2023</a:t>
            </a:r>
            <a:endParaRPr b="1" sz="1800">
              <a:solidFill>
                <a:schemeClr val="accen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4C2F4"/>
        </a:solid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2"/>
          <p:cNvSpPr txBox="1"/>
          <p:nvPr>
            <p:ph type="title"/>
          </p:nvPr>
        </p:nvSpPr>
        <p:spPr>
          <a:xfrm>
            <a:off x="311700" y="112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latin typeface="Courier New"/>
                <a:ea typeface="Courier New"/>
                <a:cs typeface="Courier New"/>
                <a:sym typeface="Courier New"/>
              </a:rPr>
              <a:t>ANTIBES et son histoire</a:t>
            </a:r>
            <a:endParaRPr b="1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70" name="Google Shape;170;p22"/>
          <p:cNvSpPr txBox="1"/>
          <p:nvPr>
            <p:ph idx="1" type="body"/>
          </p:nvPr>
        </p:nvSpPr>
        <p:spPr>
          <a:xfrm>
            <a:off x="2263750" y="510275"/>
            <a:ext cx="4326600" cy="190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br>
              <a:rPr lang="it" sz="2000"/>
            </a:br>
            <a:r>
              <a:rPr lang="it" sz="170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Antibes est une ville entre Cannes et Nice  très connue pour son histoire et ses rues </a:t>
            </a:r>
            <a:endParaRPr sz="1700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171" name="Google Shape;17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92769" y="685636"/>
            <a:ext cx="2403826" cy="3216625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2"/>
          <p:cNvSpPr txBox="1"/>
          <p:nvPr/>
        </p:nvSpPr>
        <p:spPr>
          <a:xfrm>
            <a:off x="189959" y="3513775"/>
            <a:ext cx="25449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Place nationale d'Antibes</a:t>
            </a:r>
            <a:endParaRPr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73" name="Google Shape;173;p22"/>
          <p:cNvSpPr txBox="1"/>
          <p:nvPr/>
        </p:nvSpPr>
        <p:spPr>
          <a:xfrm>
            <a:off x="6288198" y="3879175"/>
            <a:ext cx="3012000" cy="4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latin typeface="Courier New"/>
                <a:ea typeface="Courier New"/>
                <a:cs typeface="Courier New"/>
                <a:sym typeface="Courier New"/>
              </a:rPr>
              <a:t>Une petite rue à Antibes</a:t>
            </a:r>
            <a:endParaRPr b="1"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174" name="Google Shape;17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2024" y="753459"/>
            <a:ext cx="1937426" cy="27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07836" y="2161373"/>
            <a:ext cx="3680375" cy="27251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4C2F4"/>
        </a:solid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3"/>
          <p:cNvSpPr txBox="1"/>
          <p:nvPr>
            <p:ph type="title"/>
          </p:nvPr>
        </p:nvSpPr>
        <p:spPr>
          <a:xfrm>
            <a:off x="182391" y="24295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latin typeface="Courier New"/>
                <a:ea typeface="Courier New"/>
                <a:cs typeface="Courier New"/>
                <a:sym typeface="Courier New"/>
              </a:rPr>
              <a:t>Musée Picasso d’Antibes </a:t>
            </a:r>
            <a:endParaRPr sz="2200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81" name="Google Shape;181;p23"/>
          <p:cNvSpPr txBox="1"/>
          <p:nvPr>
            <p:ph idx="1" type="body"/>
          </p:nvPr>
        </p:nvSpPr>
        <p:spPr>
          <a:xfrm>
            <a:off x="182400" y="1476725"/>
            <a:ext cx="4081800" cy="23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it" sz="160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Roumald Dor de la Souchère offre à l'artiste l'usage du deuxième étage du bâtiment comme atelier.</a:t>
            </a:r>
            <a:endParaRPr sz="1600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182" name="Google Shape;18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4088" y="242958"/>
            <a:ext cx="3441300" cy="2450541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3"/>
          <p:cNvSpPr/>
          <p:nvPr/>
        </p:nvSpPr>
        <p:spPr>
          <a:xfrm>
            <a:off x="958648" y="747725"/>
            <a:ext cx="443700" cy="729000"/>
          </a:xfrm>
          <a:prstGeom prst="downArrow">
            <a:avLst>
              <a:gd fmla="val 50000" name="adj1"/>
              <a:gd fmla="val 33915" name="adj2"/>
            </a:avLst>
          </a:prstGeom>
          <a:gradFill>
            <a:gsLst>
              <a:gs pos="0">
                <a:srgbClr val="DFE9FB"/>
              </a:gs>
              <a:gs pos="100000">
                <a:srgbClr val="6E9BE7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4" name="Google Shape;18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8649" y="2617687"/>
            <a:ext cx="3714769" cy="2215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3"/>
          <p:cNvPicPr preferRelativeResize="0"/>
          <p:nvPr/>
        </p:nvPicPr>
        <p:blipFill rotWithShape="1">
          <a:blip r:embed="rId5">
            <a:alphaModFix/>
          </a:blip>
          <a:srcRect b="0" l="0" r="31459" t="0"/>
          <a:stretch/>
        </p:blipFill>
        <p:spPr>
          <a:xfrm>
            <a:off x="5501315" y="2571750"/>
            <a:ext cx="3409101" cy="230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4C2F4"/>
        </a:soli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4"/>
          <p:cNvSpPr txBox="1"/>
          <p:nvPr>
            <p:ph type="title"/>
          </p:nvPr>
        </p:nvSpPr>
        <p:spPr>
          <a:xfrm>
            <a:off x="2231344" y="5"/>
            <a:ext cx="4383000" cy="80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i="1" lang="it" sz="2300">
                <a:latin typeface="Courier New"/>
                <a:ea typeface="Courier New"/>
                <a:cs typeface="Courier New"/>
                <a:sym typeface="Courier New"/>
              </a:rPr>
              <a:t>Grasse: la ville des parfums</a:t>
            </a:r>
            <a:endParaRPr b="1" i="1" sz="2300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91" name="Google Shape;191;p24"/>
          <p:cNvSpPr txBox="1"/>
          <p:nvPr>
            <p:ph idx="1" type="body"/>
          </p:nvPr>
        </p:nvSpPr>
        <p:spPr>
          <a:xfrm>
            <a:off x="311700" y="883200"/>
            <a:ext cx="5040300" cy="337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t/>
            </a:r>
            <a:endParaRPr sz="1580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1018"/>
              <a:buNone/>
            </a:pPr>
            <a:r>
              <a:t/>
            </a:r>
            <a:endParaRPr sz="1580">
              <a:solidFill>
                <a:srgbClr val="000000"/>
              </a:solidFill>
              <a:latin typeface="Spectral Medium"/>
              <a:ea typeface="Spectral Medium"/>
              <a:cs typeface="Spectral Medium"/>
              <a:sym typeface="Spectral Medium"/>
            </a:endParaRPr>
          </a:p>
        </p:txBody>
      </p:sp>
      <p:pic>
        <p:nvPicPr>
          <p:cNvPr id="192" name="Google Shape;19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6339" y="1385215"/>
            <a:ext cx="2182200" cy="2078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93" name="Google Shape;19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87809" y="0"/>
            <a:ext cx="2356200" cy="2177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94" name="Google Shape;194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69939" y="3141788"/>
            <a:ext cx="2045100" cy="18957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95" name="Google Shape;195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92044" y="2244248"/>
            <a:ext cx="1988400" cy="1949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96" name="Google Shape;196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1121" y="3141800"/>
            <a:ext cx="343726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360038" y="1170851"/>
            <a:ext cx="2857500" cy="16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4"/>
          <p:cNvSpPr txBox="1"/>
          <p:nvPr/>
        </p:nvSpPr>
        <p:spPr>
          <a:xfrm>
            <a:off x="1018560" y="1984580"/>
            <a:ext cx="7300500" cy="4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99" name="Google Shape;199;p24"/>
          <p:cNvSpPr txBox="1"/>
          <p:nvPr/>
        </p:nvSpPr>
        <p:spPr>
          <a:xfrm>
            <a:off x="129050" y="800100"/>
            <a:ext cx="2182200" cy="20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</a:rPr>
              <a:t>⚠️</a:t>
            </a:r>
            <a:r>
              <a:rPr lang="it" sz="1500">
                <a:latin typeface="Courier New"/>
                <a:ea typeface="Courier New"/>
                <a:cs typeface="Courier New"/>
                <a:sym typeface="Courier New"/>
              </a:rPr>
              <a:t>nous supposons que c’est une jolie ville mais malheureusement nous n’avons pas pu la visiter pour une </a:t>
            </a:r>
            <a:r>
              <a:rPr b="1" i="1" lang="it" sz="1500" u="sng">
                <a:latin typeface="Courier New"/>
                <a:ea typeface="Courier New"/>
                <a:cs typeface="Courier New"/>
                <a:sym typeface="Courier New"/>
              </a:rPr>
              <a:t>grève</a:t>
            </a:r>
            <a:r>
              <a:rPr lang="it" sz="1500">
                <a:latin typeface="Courier New"/>
                <a:ea typeface="Courier New"/>
                <a:cs typeface="Courier New"/>
                <a:sym typeface="Courier New"/>
              </a:rPr>
              <a:t> des trains!!!</a:t>
            </a:r>
            <a:endParaRPr sz="1500"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4C2F4"/>
        </a:solidFill>
      </p:bgPr>
    </p:bg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5"/>
          <p:cNvSpPr txBox="1"/>
          <p:nvPr>
            <p:ph type="title"/>
          </p:nvPr>
        </p:nvSpPr>
        <p:spPr>
          <a:xfrm>
            <a:off x="65550" y="82250"/>
            <a:ext cx="90129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200">
                <a:latin typeface="Courier New"/>
                <a:ea typeface="Courier New"/>
                <a:cs typeface="Courier New"/>
                <a:sym typeface="Courier New"/>
              </a:rPr>
              <a:t>LA PROMENADE DES ANGLAIS AUJOURD’HUI</a:t>
            </a:r>
            <a:endParaRPr b="1" sz="2100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05" name="Google Shape;205;p25"/>
          <p:cNvSpPr txBox="1"/>
          <p:nvPr>
            <p:ph idx="1" type="body"/>
          </p:nvPr>
        </p:nvSpPr>
        <p:spPr>
          <a:xfrm>
            <a:off x="313750" y="690050"/>
            <a:ext cx="43668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it" sz="150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La Promenade des anglais, est aujourd’hui une des </a:t>
            </a:r>
            <a:r>
              <a:rPr lang="it" sz="1500" u="sng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attractions</a:t>
            </a:r>
            <a:r>
              <a:rPr lang="it" sz="150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it" sz="1500" u="sng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panoramiques</a:t>
            </a:r>
            <a:r>
              <a:rPr lang="it" sz="150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endParaRPr sz="1500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50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la promenade est réputée pour ses "</a:t>
            </a:r>
            <a:r>
              <a:rPr b="1" i="1" lang="it" sz="1700" u="sng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chaises bleues</a:t>
            </a:r>
            <a:r>
              <a:rPr lang="it" sz="150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"</a:t>
            </a:r>
            <a:endParaRPr sz="1500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t/>
            </a:r>
            <a:endParaRPr sz="1365"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1018"/>
              <a:buNone/>
            </a:pPr>
            <a:r>
              <a:t/>
            </a:r>
            <a:endParaRPr sz="1365"/>
          </a:p>
        </p:txBody>
      </p:sp>
      <p:pic>
        <p:nvPicPr>
          <p:cNvPr id="206" name="Google Shape;206;p25"/>
          <p:cNvPicPr preferRelativeResize="0"/>
          <p:nvPr/>
        </p:nvPicPr>
        <p:blipFill rotWithShape="1">
          <a:blip r:embed="rId3">
            <a:alphaModFix/>
          </a:blip>
          <a:srcRect b="0" l="0" r="0" t="36664"/>
          <a:stretch/>
        </p:blipFill>
        <p:spPr>
          <a:xfrm>
            <a:off x="138606" y="2259963"/>
            <a:ext cx="4200200" cy="1769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07707" y="199759"/>
            <a:ext cx="2004874" cy="2673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4" y="2979340"/>
            <a:ext cx="3665574" cy="206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4C2F4"/>
        </a:solidFill>
      </p:bgPr>
    </p:bg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6"/>
          <p:cNvSpPr txBox="1"/>
          <p:nvPr>
            <p:ph type="title"/>
          </p:nvPr>
        </p:nvSpPr>
        <p:spPr>
          <a:xfrm>
            <a:off x="204825" y="8225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latin typeface="Courier New"/>
                <a:ea typeface="Courier New"/>
                <a:cs typeface="Courier New"/>
                <a:sym typeface="Courier New"/>
              </a:rPr>
              <a:t>PLACE MASSENA</a:t>
            </a:r>
            <a:endParaRPr b="1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14" name="Google Shape;214;p26"/>
          <p:cNvSpPr txBox="1"/>
          <p:nvPr>
            <p:ph idx="1" type="body"/>
          </p:nvPr>
        </p:nvSpPr>
        <p:spPr>
          <a:xfrm>
            <a:off x="4776825" y="418825"/>
            <a:ext cx="39162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La place Masséna est une </a:t>
            </a:r>
            <a:r>
              <a:rPr lang="it" sz="1400" u="sng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place</a:t>
            </a:r>
            <a:r>
              <a:rPr lang="it" sz="140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it" sz="1400" u="sng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historique</a:t>
            </a:r>
            <a:r>
              <a:rPr lang="it" sz="140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de Nice dédiée à Andrea Massena.</a:t>
            </a:r>
            <a:endParaRPr sz="1400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it" sz="140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La place a subi de nombreuses transformations au fil des ans, mais elle a conservé son rôle principal.</a:t>
            </a:r>
            <a:endParaRPr sz="1400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215" name="Google Shape;21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824" y="802450"/>
            <a:ext cx="4572001" cy="2571751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6"/>
          <p:cNvSpPr txBox="1"/>
          <p:nvPr/>
        </p:nvSpPr>
        <p:spPr>
          <a:xfrm>
            <a:off x="1611668" y="3486600"/>
            <a:ext cx="4243200" cy="10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ourier New"/>
                <a:ea typeface="Courier New"/>
                <a:cs typeface="Courier New"/>
                <a:sym typeface="Courier New"/>
              </a:rPr>
              <a:t>L’événement le plus connu est le </a:t>
            </a:r>
            <a:r>
              <a:rPr b="1" i="1" lang="it" sz="1600" u="sng">
                <a:latin typeface="Courier New"/>
                <a:ea typeface="Courier New"/>
                <a:cs typeface="Courier New"/>
                <a:sym typeface="Courier New"/>
              </a:rPr>
              <a:t>Carnaval de Nice</a:t>
            </a:r>
            <a:r>
              <a:rPr lang="it">
                <a:latin typeface="Courier New"/>
                <a:ea typeface="Courier New"/>
                <a:cs typeface="Courier New"/>
                <a:sym typeface="Courier New"/>
              </a:rPr>
              <a:t>, la première représentation remonte au XIII siècle.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ourier New"/>
                <a:ea typeface="Courier New"/>
                <a:cs typeface="Courier New"/>
                <a:sym typeface="Courier New"/>
              </a:rPr>
              <a:t> 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217" name="Google Shape;21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98775" y="2924375"/>
            <a:ext cx="2569775" cy="192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4C2F4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593" y="256812"/>
            <a:ext cx="5640201" cy="3926804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1654356" y="2676742"/>
            <a:ext cx="4489500" cy="4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65" name="Google Shape;65;p14"/>
          <p:cNvSpPr/>
          <p:nvPr/>
        </p:nvSpPr>
        <p:spPr>
          <a:xfrm rot="1907198">
            <a:off x="4087420" y="3401221"/>
            <a:ext cx="1665852" cy="282266"/>
          </a:xfrm>
          <a:prstGeom prst="rightArrow">
            <a:avLst>
              <a:gd fmla="val 0" name="adj1"/>
              <a:gd fmla="val 193104" name="adj2"/>
            </a:avLst>
          </a:prstGeom>
          <a:solidFill>
            <a:srgbClr val="6D9EEB"/>
          </a:solidFill>
          <a:ln cap="flat" cmpd="sng" w="76200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14"/>
          <p:cNvSpPr txBox="1"/>
          <p:nvPr/>
        </p:nvSpPr>
        <p:spPr>
          <a:xfrm>
            <a:off x="3248031" y="3981467"/>
            <a:ext cx="28233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000">
                <a:solidFill>
                  <a:srgbClr val="6D9EEB"/>
                </a:solidFill>
                <a:latin typeface="Merriweather"/>
                <a:ea typeface="Merriweather"/>
                <a:cs typeface="Merriweather"/>
                <a:sym typeface="Merriweather"/>
              </a:rPr>
              <a:t>à Cannes, </a:t>
            </a:r>
            <a:r>
              <a:rPr b="1" lang="it" sz="3000">
                <a:solidFill>
                  <a:srgbClr val="6D9EEB"/>
                </a:solidFill>
                <a:latin typeface="Merriweather"/>
                <a:ea typeface="Merriweather"/>
                <a:cs typeface="Merriweather"/>
                <a:sym typeface="Merriweather"/>
              </a:rPr>
              <a:t>Côte</a:t>
            </a:r>
            <a:r>
              <a:rPr b="1" lang="it" sz="3000">
                <a:solidFill>
                  <a:srgbClr val="6D9EEB"/>
                </a:solidFill>
                <a:latin typeface="Merriweather"/>
                <a:ea typeface="Merriweather"/>
                <a:cs typeface="Merriweather"/>
                <a:sym typeface="Merriweather"/>
              </a:rPr>
              <a:t> D’Azur</a:t>
            </a:r>
            <a:endParaRPr b="1" sz="3000">
              <a:solidFill>
                <a:srgbClr val="6D9EEB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6175900" y="382500"/>
            <a:ext cx="29682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300" u="sng">
                <a:latin typeface="Courier New"/>
                <a:ea typeface="Courier New"/>
                <a:cs typeface="Courier New"/>
                <a:sym typeface="Courier New"/>
              </a:rPr>
              <a:t>stage linguistique à Cannes, du 27 février au 4 mars</a:t>
            </a:r>
            <a:endParaRPr b="1" sz="1300" u="sng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6267935" y="971101"/>
            <a:ext cx="2599500" cy="18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ourier New"/>
                <a:ea typeface="Courier New"/>
                <a:cs typeface="Courier New"/>
                <a:sym typeface="Courier New"/>
              </a:rPr>
              <a:t>tous les jours, nous allions à l’école, nous visitions des villes merveilleuses, et nous allions toujours créer une belle relation avec la famille d’accueil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69" name="Google Shape;6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09968" y="3311570"/>
            <a:ext cx="2560089" cy="1778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4C2F4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7828" y="2324950"/>
            <a:ext cx="3478976" cy="270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96200" y="2324950"/>
            <a:ext cx="2313825" cy="27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 rotWithShape="1">
          <a:blip r:embed="rId5">
            <a:alphaModFix/>
          </a:blip>
          <a:srcRect b="19918" l="0" r="4324" t="27555"/>
          <a:stretch/>
        </p:blipFill>
        <p:spPr>
          <a:xfrm>
            <a:off x="132849" y="216250"/>
            <a:ext cx="2612698" cy="1953575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5"/>
          <p:cNvSpPr txBox="1"/>
          <p:nvPr/>
        </p:nvSpPr>
        <p:spPr>
          <a:xfrm>
            <a:off x="2831412" y="177078"/>
            <a:ext cx="2313900" cy="20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latin typeface="Courier New"/>
                <a:ea typeface="Courier New"/>
                <a:cs typeface="Courier New"/>
                <a:sym typeface="Courier New"/>
              </a:rPr>
              <a:t>tous les matins nous allions à l’école et à travers des jeux, des dialogues nous apprenions toujours quelque chose de nouveau</a:t>
            </a:r>
            <a:endParaRPr sz="1500"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78" name="Google Shape;78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31173" y="216253"/>
            <a:ext cx="3780298" cy="1953576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5"/>
          <p:cNvSpPr txBox="1"/>
          <p:nvPr/>
        </p:nvSpPr>
        <p:spPr>
          <a:xfrm>
            <a:off x="225575" y="2848925"/>
            <a:ext cx="3129300" cy="11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à la fin de ce parcours nous avons reçu l’attestation B1 ou B2</a:t>
            </a:r>
            <a:endParaRPr sz="15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4C2F4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/>
          <p:nvPr>
            <p:ph type="title"/>
          </p:nvPr>
        </p:nvSpPr>
        <p:spPr>
          <a:xfrm>
            <a:off x="2694225" y="0"/>
            <a:ext cx="3000000" cy="60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latin typeface="Georgia"/>
                <a:ea typeface="Georgia"/>
                <a:cs typeface="Georgia"/>
                <a:sym typeface="Georgia"/>
              </a:rPr>
              <a:t>deuxième jour</a:t>
            </a:r>
            <a:endParaRPr b="1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5" name="Google Shape;85;p16"/>
          <p:cNvSpPr txBox="1"/>
          <p:nvPr/>
        </p:nvSpPr>
        <p:spPr>
          <a:xfrm>
            <a:off x="775800" y="380600"/>
            <a:ext cx="27822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ourier New"/>
                <a:ea typeface="Courier New"/>
                <a:cs typeface="Courier New"/>
                <a:sym typeface="Courier New"/>
              </a:rPr>
              <a:t>le deuxième jour nous avons fait une chasse au trésor dans le centre de Cannes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86" name="Google Shape;86;p16"/>
          <p:cNvSpPr txBox="1"/>
          <p:nvPr/>
        </p:nvSpPr>
        <p:spPr>
          <a:xfrm>
            <a:off x="799250" y="1998100"/>
            <a:ext cx="26814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87" name="Google Shape;87;p16"/>
          <p:cNvCxnSpPr/>
          <p:nvPr/>
        </p:nvCxnSpPr>
        <p:spPr>
          <a:xfrm flipH="1" rot="10800000">
            <a:off x="3568052" y="708277"/>
            <a:ext cx="541500" cy="24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88" name="Google Shape;88;p16"/>
          <p:cNvPicPr preferRelativeResize="0"/>
          <p:nvPr/>
        </p:nvPicPr>
        <p:blipFill rotWithShape="1">
          <a:blip r:embed="rId3">
            <a:alphaModFix/>
          </a:blip>
          <a:srcRect b="11878" l="0" r="0" t="5058"/>
          <a:stretch/>
        </p:blipFill>
        <p:spPr>
          <a:xfrm>
            <a:off x="150151" y="2399800"/>
            <a:ext cx="2485624" cy="2565325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6"/>
          <p:cNvSpPr txBox="1"/>
          <p:nvPr/>
        </p:nvSpPr>
        <p:spPr>
          <a:xfrm>
            <a:off x="150152" y="1768100"/>
            <a:ext cx="53991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ourier New"/>
                <a:ea typeface="Courier New"/>
                <a:cs typeface="Courier New"/>
                <a:sym typeface="Courier New"/>
              </a:rPr>
              <a:t>la rue Meynadier →                              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ourier New"/>
                <a:ea typeface="Courier New"/>
                <a:cs typeface="Courier New"/>
                <a:sym typeface="Courier New"/>
              </a:rPr>
              <a:t>un rue très commerçante de Cannes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90" name="Google Shape;90;p16"/>
          <p:cNvSpPr txBox="1"/>
          <p:nvPr/>
        </p:nvSpPr>
        <p:spPr>
          <a:xfrm>
            <a:off x="4273450" y="486500"/>
            <a:ext cx="3000000" cy="8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ourier New"/>
                <a:ea typeface="Courier New"/>
                <a:cs typeface="Courier New"/>
                <a:sym typeface="Courier New"/>
              </a:rPr>
              <a:t>à travers un jeu nous avons visité la ville et ses détails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91" name="Google Shape;91;p16"/>
          <p:cNvPicPr preferRelativeResize="0"/>
          <p:nvPr/>
        </p:nvPicPr>
        <p:blipFill rotWithShape="1">
          <a:blip r:embed="rId4">
            <a:alphaModFix/>
          </a:blip>
          <a:srcRect b="6851" l="0" r="0" t="3236"/>
          <a:stretch/>
        </p:blipFill>
        <p:spPr>
          <a:xfrm>
            <a:off x="2768789" y="2399800"/>
            <a:ext cx="2139999" cy="2565325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6"/>
          <p:cNvSpPr txBox="1"/>
          <p:nvPr/>
        </p:nvSpPr>
        <p:spPr>
          <a:xfrm>
            <a:off x="4000825" y="1654350"/>
            <a:ext cx="52443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ourier New"/>
                <a:ea typeface="Courier New"/>
                <a:cs typeface="Courier New"/>
                <a:sym typeface="Courier New"/>
              </a:rPr>
              <a:t>magasins de vêtements, bijouterie, restaurants</a:t>
            </a:r>
            <a:r>
              <a:rPr lang="it">
                <a:latin typeface="Roboto"/>
                <a:ea typeface="Roboto"/>
                <a:cs typeface="Roboto"/>
                <a:sym typeface="Roboto"/>
              </a:rPr>
              <a:t>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3" name="Google Shape;93;p16"/>
          <p:cNvPicPr preferRelativeResize="0"/>
          <p:nvPr/>
        </p:nvPicPr>
        <p:blipFill rotWithShape="1">
          <a:blip r:embed="rId5">
            <a:alphaModFix/>
          </a:blip>
          <a:srcRect b="4113" l="6489" r="0" t="0"/>
          <a:stretch/>
        </p:blipFill>
        <p:spPr>
          <a:xfrm>
            <a:off x="5344712" y="1998088"/>
            <a:ext cx="2415824" cy="18579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" name="Google Shape;94;p16"/>
          <p:cNvCxnSpPr/>
          <p:nvPr/>
        </p:nvCxnSpPr>
        <p:spPr>
          <a:xfrm flipH="1">
            <a:off x="7812100" y="1968950"/>
            <a:ext cx="489900" cy="2064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95" name="Google Shape;95;p16"/>
          <p:cNvPicPr preferRelativeResize="0"/>
          <p:nvPr/>
        </p:nvPicPr>
        <p:blipFill rotWithShape="1">
          <a:blip r:embed="rId6">
            <a:alphaModFix/>
          </a:blip>
          <a:srcRect b="43587" l="0" r="0" t="-6087"/>
          <a:stretch/>
        </p:blipFill>
        <p:spPr>
          <a:xfrm>
            <a:off x="7158562" y="3438400"/>
            <a:ext cx="1985426" cy="1536151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6"/>
          <p:cNvSpPr txBox="1"/>
          <p:nvPr/>
        </p:nvSpPr>
        <p:spPr>
          <a:xfrm>
            <a:off x="5041825" y="3938525"/>
            <a:ext cx="2231700" cy="9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ourier New"/>
                <a:ea typeface="Courier New"/>
                <a:cs typeface="Courier New"/>
                <a:sym typeface="Courier New"/>
              </a:rPr>
              <a:t>c'est une crêpe avec de la crème de marrons dessus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4C2F4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7"/>
          <p:cNvPicPr preferRelativeResize="0"/>
          <p:nvPr/>
        </p:nvPicPr>
        <p:blipFill rotWithShape="1">
          <a:blip r:embed="rId3">
            <a:alphaModFix/>
          </a:blip>
          <a:srcRect b="4906" l="8062" r="0" t="0"/>
          <a:stretch/>
        </p:blipFill>
        <p:spPr>
          <a:xfrm>
            <a:off x="232000" y="1006075"/>
            <a:ext cx="2091700" cy="256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23700" y="1006075"/>
            <a:ext cx="1987649" cy="2565325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7"/>
          <p:cNvSpPr txBox="1"/>
          <p:nvPr/>
        </p:nvSpPr>
        <p:spPr>
          <a:xfrm>
            <a:off x="116000" y="219150"/>
            <a:ext cx="30000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ourier New"/>
                <a:ea typeface="Courier New"/>
                <a:cs typeface="Courier New"/>
                <a:sym typeface="Courier New"/>
              </a:rPr>
              <a:t>l’Eglise Notre Dame de l’Espérance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</p:txBody>
      </p:sp>
      <p:cxnSp>
        <p:nvCxnSpPr>
          <p:cNvPr id="104" name="Google Shape;104;p17"/>
          <p:cNvCxnSpPr>
            <a:endCxn id="105" idx="1"/>
          </p:cNvCxnSpPr>
          <p:nvPr/>
        </p:nvCxnSpPr>
        <p:spPr>
          <a:xfrm>
            <a:off x="1833800" y="629093"/>
            <a:ext cx="489900" cy="2775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5" name="Google Shape;105;p17"/>
          <p:cNvSpPr txBox="1"/>
          <p:nvPr/>
        </p:nvSpPr>
        <p:spPr>
          <a:xfrm>
            <a:off x="2323700" y="700643"/>
            <a:ext cx="6328500" cy="4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ourier New"/>
                <a:ea typeface="Courier New"/>
                <a:cs typeface="Courier New"/>
                <a:sym typeface="Courier New"/>
              </a:rPr>
              <a:t>située en haut d’une colline mais facilement accessible</a:t>
            </a:r>
            <a:r>
              <a:rPr lang="it">
                <a:latin typeface="Roboto"/>
                <a:ea typeface="Roboto"/>
                <a:cs typeface="Roboto"/>
                <a:sym typeface="Roboto"/>
              </a:rPr>
              <a:t>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6" name="Google Shape;106;p17"/>
          <p:cNvSpPr txBox="1"/>
          <p:nvPr/>
        </p:nvSpPr>
        <p:spPr>
          <a:xfrm>
            <a:off x="521445" y="3814936"/>
            <a:ext cx="3539100" cy="8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ourier New"/>
                <a:ea typeface="Courier New"/>
                <a:cs typeface="Courier New"/>
                <a:sym typeface="Courier New"/>
              </a:rPr>
              <a:t>l’église, de style gothique tardif, a un clocher roman et un porche Renaissance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</p:txBody>
      </p:sp>
      <p:cxnSp>
        <p:nvCxnSpPr>
          <p:cNvPr id="107" name="Google Shape;107;p17"/>
          <p:cNvCxnSpPr/>
          <p:nvPr/>
        </p:nvCxnSpPr>
        <p:spPr>
          <a:xfrm>
            <a:off x="4378699" y="1396125"/>
            <a:ext cx="419700" cy="18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8" name="Google Shape;108;p17"/>
          <p:cNvSpPr txBox="1"/>
          <p:nvPr/>
        </p:nvSpPr>
        <p:spPr>
          <a:xfrm>
            <a:off x="4865750" y="1186000"/>
            <a:ext cx="40872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ourier New"/>
                <a:ea typeface="Courier New"/>
                <a:cs typeface="Courier New"/>
                <a:sym typeface="Courier New"/>
              </a:rPr>
              <a:t>cette église propose des panoramas incroyables de la baie de Cannes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109" name="Google Shape;109;p17"/>
          <p:cNvPicPr preferRelativeResize="0"/>
          <p:nvPr/>
        </p:nvPicPr>
        <p:blipFill rotWithShape="1">
          <a:blip r:embed="rId5">
            <a:alphaModFix/>
          </a:blip>
          <a:srcRect b="0" l="14127" r="-1985" t="11071"/>
          <a:stretch/>
        </p:blipFill>
        <p:spPr>
          <a:xfrm>
            <a:off x="6664475" y="1794100"/>
            <a:ext cx="2288475" cy="256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00" y="1794100"/>
            <a:ext cx="2048325" cy="256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4C2F4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8"/>
          <p:cNvPicPr preferRelativeResize="0"/>
          <p:nvPr/>
        </p:nvPicPr>
        <p:blipFill rotWithShape="1">
          <a:blip r:embed="rId3">
            <a:alphaModFix/>
          </a:blip>
          <a:srcRect b="0" l="0" r="36572" t="0"/>
          <a:stretch/>
        </p:blipFill>
        <p:spPr>
          <a:xfrm>
            <a:off x="0" y="0"/>
            <a:ext cx="1962926" cy="232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68275" y="12"/>
            <a:ext cx="2670226" cy="223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8"/>
          <p:cNvPicPr preferRelativeResize="0"/>
          <p:nvPr/>
        </p:nvPicPr>
        <p:blipFill rotWithShape="1">
          <a:blip r:embed="rId5">
            <a:alphaModFix/>
          </a:blip>
          <a:srcRect b="0" l="0" r="12226" t="11166"/>
          <a:stretch/>
        </p:blipFill>
        <p:spPr>
          <a:xfrm>
            <a:off x="1962925" y="0"/>
            <a:ext cx="2051556" cy="2321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8"/>
          <p:cNvPicPr preferRelativeResize="0"/>
          <p:nvPr/>
        </p:nvPicPr>
        <p:blipFill rotWithShape="1">
          <a:blip r:embed="rId6">
            <a:alphaModFix/>
          </a:blip>
          <a:srcRect b="17742" l="0" r="0" t="0"/>
          <a:stretch/>
        </p:blipFill>
        <p:spPr>
          <a:xfrm flipH="1">
            <a:off x="2217250" y="2321100"/>
            <a:ext cx="1962925" cy="2567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8"/>
          <p:cNvPicPr preferRelativeResize="0"/>
          <p:nvPr/>
        </p:nvPicPr>
        <p:blipFill rotWithShape="1">
          <a:blip r:embed="rId7">
            <a:alphaModFix/>
          </a:blip>
          <a:srcRect b="14417" l="0" r="0" t="32283"/>
          <a:stretch/>
        </p:blipFill>
        <p:spPr>
          <a:xfrm>
            <a:off x="4014475" y="0"/>
            <a:ext cx="2453791" cy="2321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8"/>
          <p:cNvPicPr preferRelativeResize="0"/>
          <p:nvPr/>
        </p:nvPicPr>
        <p:blipFill rotWithShape="1">
          <a:blip r:embed="rId8">
            <a:alphaModFix/>
          </a:blip>
          <a:srcRect b="0" l="0" r="0" t="13156"/>
          <a:stretch/>
        </p:blipFill>
        <p:spPr>
          <a:xfrm>
            <a:off x="0" y="2321100"/>
            <a:ext cx="2217251" cy="2567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039450" y="2230872"/>
            <a:ext cx="3099049" cy="1897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8"/>
          <p:cNvPicPr preferRelativeResize="0"/>
          <p:nvPr/>
        </p:nvPicPr>
        <p:blipFill rotWithShape="1">
          <a:blip r:embed="rId10">
            <a:alphaModFix/>
          </a:blip>
          <a:srcRect b="0" l="0" r="0" t="12126"/>
          <a:stretch/>
        </p:blipFill>
        <p:spPr>
          <a:xfrm>
            <a:off x="4180175" y="2321100"/>
            <a:ext cx="1859275" cy="2567401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8"/>
          <p:cNvSpPr txBox="1"/>
          <p:nvPr/>
        </p:nvSpPr>
        <p:spPr>
          <a:xfrm>
            <a:off x="6323075" y="4211850"/>
            <a:ext cx="2670300" cy="623400"/>
          </a:xfrm>
          <a:prstGeom prst="rect">
            <a:avLst/>
          </a:prstGeom>
          <a:solidFill>
            <a:srgbClr val="A4C2F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ourier New"/>
                <a:ea typeface="Courier New"/>
                <a:cs typeface="Courier New"/>
                <a:sym typeface="Courier New"/>
              </a:rPr>
              <a:t>chaque groupe a pris un selfie avec la vue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4C2F4"/>
        </a:solid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9"/>
          <p:cNvSpPr txBox="1"/>
          <p:nvPr/>
        </p:nvSpPr>
        <p:spPr>
          <a:xfrm>
            <a:off x="103125" y="128900"/>
            <a:ext cx="8263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ourier New"/>
                <a:ea typeface="Courier New"/>
                <a:cs typeface="Courier New"/>
                <a:sym typeface="Courier New"/>
              </a:rPr>
              <a:t>nous avons vu </a:t>
            </a:r>
            <a:r>
              <a:rPr lang="it">
                <a:latin typeface="Courier New"/>
                <a:ea typeface="Courier New"/>
                <a:cs typeface="Courier New"/>
                <a:sym typeface="Courier New"/>
              </a:rPr>
              <a:t>l'île</a:t>
            </a:r>
            <a:r>
              <a:rPr lang="it">
                <a:latin typeface="Courier New"/>
                <a:ea typeface="Courier New"/>
                <a:cs typeface="Courier New"/>
                <a:sym typeface="Courier New"/>
              </a:rPr>
              <a:t> Sainte-Marguerite 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ourier New"/>
                <a:ea typeface="Courier New"/>
                <a:cs typeface="Courier New"/>
                <a:sym typeface="Courier New"/>
              </a:rPr>
              <a:t>→  célèbre pour sa prison qui a reçu le Masque de Fer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129" name="Google Shape;12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8700" y="1784150"/>
            <a:ext cx="2090625" cy="2493076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9"/>
          <p:cNvSpPr txBox="1"/>
          <p:nvPr/>
        </p:nvSpPr>
        <p:spPr>
          <a:xfrm>
            <a:off x="4928700" y="737000"/>
            <a:ext cx="42153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ourier New"/>
                <a:ea typeface="Courier New"/>
                <a:cs typeface="Courier New"/>
                <a:sym typeface="Courier New"/>
              </a:rPr>
              <a:t>un homme emprisonné dans la période du règne de </a:t>
            </a:r>
            <a:r>
              <a:rPr lang="it">
                <a:latin typeface="Courier New"/>
                <a:ea typeface="Courier New"/>
                <a:cs typeface="Courier New"/>
                <a:sym typeface="Courier New"/>
              </a:rPr>
              <a:t>Louis</a:t>
            </a:r>
            <a:r>
              <a:rPr lang="it">
                <a:latin typeface="Courier New"/>
                <a:ea typeface="Courier New"/>
                <a:cs typeface="Courier New"/>
                <a:sym typeface="Courier New"/>
              </a:rPr>
              <a:t> XIV qui était un importante diplomate et qui avait des informations importantes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</p:txBody>
      </p:sp>
      <p:cxnSp>
        <p:nvCxnSpPr>
          <p:cNvPr id="131" name="Google Shape;131;p19"/>
          <p:cNvCxnSpPr/>
          <p:nvPr/>
        </p:nvCxnSpPr>
        <p:spPr>
          <a:xfrm>
            <a:off x="5832409" y="640788"/>
            <a:ext cx="243300" cy="235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32" name="Google Shape;132;p19"/>
          <p:cNvSpPr txBox="1"/>
          <p:nvPr/>
        </p:nvSpPr>
        <p:spPr>
          <a:xfrm>
            <a:off x="612775" y="948650"/>
            <a:ext cx="35736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ourier New"/>
                <a:ea typeface="Courier New"/>
                <a:cs typeface="Courier New"/>
                <a:sym typeface="Courier New"/>
              </a:rPr>
              <a:t>sur la côte de la place              il y a le musée de la Castre</a:t>
            </a:r>
            <a:r>
              <a:rPr lang="it">
                <a:latin typeface="Roboto"/>
                <a:ea typeface="Roboto"/>
                <a:cs typeface="Roboto"/>
                <a:sym typeface="Roboto"/>
              </a:rPr>
              <a:t>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33" name="Google Shape;13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71900" y="1563037"/>
            <a:ext cx="1814525" cy="2419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9227" y="1563050"/>
            <a:ext cx="1814529" cy="241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9"/>
          <p:cNvSpPr txBox="1"/>
          <p:nvPr/>
        </p:nvSpPr>
        <p:spPr>
          <a:xfrm>
            <a:off x="281875" y="4085500"/>
            <a:ext cx="4215300" cy="8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ourier New"/>
                <a:ea typeface="Courier New"/>
                <a:cs typeface="Courier New"/>
                <a:sym typeface="Courier New"/>
              </a:rPr>
              <a:t>le musée présente des collections prestigieuses appartenant à la Ville De Cannes 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136" name="Google Shape;136;p19"/>
          <p:cNvPicPr preferRelativeResize="0"/>
          <p:nvPr/>
        </p:nvPicPr>
        <p:blipFill rotWithShape="1">
          <a:blip r:embed="rId6">
            <a:alphaModFix/>
          </a:blip>
          <a:srcRect b="17353" l="33888" r="34362" t="26008"/>
          <a:stretch/>
        </p:blipFill>
        <p:spPr>
          <a:xfrm>
            <a:off x="7222206" y="1784147"/>
            <a:ext cx="1386900" cy="1649353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9"/>
          <p:cNvSpPr txBox="1"/>
          <p:nvPr/>
        </p:nvSpPr>
        <p:spPr>
          <a:xfrm>
            <a:off x="7139950" y="3664025"/>
            <a:ext cx="19314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ourier New"/>
                <a:ea typeface="Courier New"/>
                <a:cs typeface="Courier New"/>
                <a:sym typeface="Courier New"/>
              </a:rPr>
              <a:t>Estauche Danger ou Dauger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4C2F4"/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450" y="269510"/>
            <a:ext cx="2644726" cy="362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0"/>
          <p:cNvSpPr txBox="1"/>
          <p:nvPr/>
        </p:nvSpPr>
        <p:spPr>
          <a:xfrm>
            <a:off x="3461257" y="94915"/>
            <a:ext cx="7300500" cy="4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ourier New"/>
                <a:ea typeface="Courier New"/>
                <a:cs typeface="Courier New"/>
                <a:sym typeface="Courier New"/>
              </a:rPr>
              <a:t>Hôtel de ville</a:t>
            </a:r>
            <a:r>
              <a:rPr lang="it">
                <a:latin typeface="Roboto"/>
                <a:ea typeface="Roboto"/>
                <a:cs typeface="Roboto"/>
                <a:sym typeface="Roboto"/>
              </a:rPr>
              <a:t>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44" name="Google Shape;144;p20"/>
          <p:cNvCxnSpPr/>
          <p:nvPr/>
        </p:nvCxnSpPr>
        <p:spPr>
          <a:xfrm flipH="1" rot="10800000">
            <a:off x="2899062" y="206687"/>
            <a:ext cx="562200" cy="1728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stealth"/>
          </a:ln>
        </p:spPr>
      </p:cxnSp>
      <p:pic>
        <p:nvPicPr>
          <p:cNvPr id="145" name="Google Shape;14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9050" y="573633"/>
            <a:ext cx="860925" cy="94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0"/>
          <p:cNvSpPr txBox="1"/>
          <p:nvPr/>
        </p:nvSpPr>
        <p:spPr>
          <a:xfrm>
            <a:off x="3940601" y="491225"/>
            <a:ext cx="45855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ourier New"/>
                <a:ea typeface="Courier New"/>
                <a:cs typeface="Courier New"/>
                <a:sym typeface="Courier New"/>
              </a:rPr>
              <a:t>grâce aux habitants, nous avons découvert que les gens qui habitent à Cannes s’appellent </a:t>
            </a:r>
            <a:r>
              <a:rPr b="1" i="1" lang="it">
                <a:latin typeface="Courier New"/>
                <a:ea typeface="Courier New"/>
                <a:cs typeface="Courier New"/>
                <a:sym typeface="Courier New"/>
              </a:rPr>
              <a:t>CANNOIS</a:t>
            </a:r>
            <a:endParaRPr b="1" i="1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47" name="Google Shape;147;p20"/>
          <p:cNvSpPr txBox="1"/>
          <p:nvPr/>
        </p:nvSpPr>
        <p:spPr>
          <a:xfrm>
            <a:off x="5880927" y="1310825"/>
            <a:ext cx="2043000" cy="8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>
                <a:latin typeface="Courier New"/>
                <a:ea typeface="Courier New"/>
                <a:cs typeface="Courier New"/>
                <a:sym typeface="Courier New"/>
              </a:rPr>
              <a:t>pétanque, sport national du sud de la France</a:t>
            </a:r>
            <a:endParaRPr b="1" i="1">
              <a:latin typeface="Courier New"/>
              <a:ea typeface="Courier New"/>
              <a:cs typeface="Courier New"/>
              <a:sym typeface="Courier New"/>
            </a:endParaRPr>
          </a:p>
        </p:txBody>
      </p:sp>
      <p:cxnSp>
        <p:nvCxnSpPr>
          <p:cNvPr id="148" name="Google Shape;148;p20"/>
          <p:cNvCxnSpPr/>
          <p:nvPr/>
        </p:nvCxnSpPr>
        <p:spPr>
          <a:xfrm>
            <a:off x="5645512" y="2461137"/>
            <a:ext cx="1353600" cy="9600"/>
          </a:xfrm>
          <a:prstGeom prst="bentConnector3">
            <a:avLst>
              <a:gd fmla="val 112047" name="adj1"/>
            </a:avLst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stealth"/>
            <a:tailEnd len="med" w="med" type="none"/>
          </a:ln>
        </p:spPr>
      </p:cxnSp>
      <p:pic>
        <p:nvPicPr>
          <p:cNvPr id="149" name="Google Shape;14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05481" y="2130431"/>
            <a:ext cx="2043004" cy="14760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0" name="Google Shape;150;p20"/>
          <p:cNvCxnSpPr/>
          <p:nvPr/>
        </p:nvCxnSpPr>
        <p:spPr>
          <a:xfrm rot="5400000">
            <a:off x="6233434" y="2834448"/>
            <a:ext cx="848100" cy="696000"/>
          </a:xfrm>
          <a:prstGeom prst="bentConnector3">
            <a:avLst>
              <a:gd fmla="val 50000" name="adj1"/>
            </a:avLst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151" name="Google Shape;151;p20"/>
          <p:cNvSpPr txBox="1"/>
          <p:nvPr/>
        </p:nvSpPr>
        <p:spPr>
          <a:xfrm>
            <a:off x="5660613" y="3500590"/>
            <a:ext cx="7300500" cy="4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ourier New"/>
                <a:ea typeface="Courier New"/>
                <a:cs typeface="Courier New"/>
                <a:sym typeface="Courier New"/>
              </a:rPr>
              <a:t>Le cochon 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152" name="Google Shape;152;p20" title="Copia di Video Cannes.MP4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99053" y="1945263"/>
            <a:ext cx="2644725" cy="14970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4C2F4"/>
        </a:solid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4350" y="264150"/>
            <a:ext cx="2553300" cy="3404400"/>
          </a:xfrm>
          <a:prstGeom prst="rect">
            <a:avLst/>
          </a:prstGeom>
          <a:noFill/>
          <a:ln cap="flat" cmpd="sng" w="476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8" name="Google Shape;158;p21"/>
          <p:cNvSpPr txBox="1"/>
          <p:nvPr/>
        </p:nvSpPr>
        <p:spPr>
          <a:xfrm>
            <a:off x="2852897" y="96850"/>
            <a:ext cx="4917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latin typeface="Courier New"/>
                <a:ea typeface="Courier New"/>
                <a:cs typeface="Courier New"/>
                <a:sym typeface="Courier New"/>
              </a:rPr>
              <a:t>Palais du festival</a:t>
            </a:r>
            <a:r>
              <a:rPr lang="it">
                <a:latin typeface="Courier New"/>
                <a:ea typeface="Courier New"/>
                <a:cs typeface="Courier New"/>
                <a:sym typeface="Courier New"/>
              </a:rPr>
              <a:t>,où tous les stars montent pendant le festival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159" name="Google Shape;15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52892" y="778666"/>
            <a:ext cx="2212224" cy="2949601"/>
          </a:xfrm>
          <a:prstGeom prst="rect">
            <a:avLst/>
          </a:prstGeom>
          <a:noFill/>
          <a:ln cap="flat" cmpd="sng" w="381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60" name="Google Shape;160;p21"/>
          <p:cNvCxnSpPr/>
          <p:nvPr/>
        </p:nvCxnSpPr>
        <p:spPr>
          <a:xfrm>
            <a:off x="5180366" y="981690"/>
            <a:ext cx="898800" cy="93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161" name="Google Shape;161;p21"/>
          <p:cNvSpPr txBox="1"/>
          <p:nvPr/>
        </p:nvSpPr>
        <p:spPr>
          <a:xfrm>
            <a:off x="6023846" y="704950"/>
            <a:ext cx="28068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ourier New"/>
                <a:ea typeface="Courier New"/>
                <a:cs typeface="Courier New"/>
                <a:sym typeface="Courier New"/>
              </a:rPr>
              <a:t>Sous nos pieds, il y avait des empreintes de mains des plus grands stars du cinéma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162" name="Google Shape;162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80375" y="1691862"/>
            <a:ext cx="2424024" cy="1364025"/>
          </a:xfrm>
          <a:prstGeom prst="rect">
            <a:avLst/>
          </a:prstGeom>
          <a:noFill/>
          <a:ln cap="flat" cmpd="sng" w="38100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63" name="Google Shape;163;p21"/>
          <p:cNvCxnSpPr>
            <a:stCxn id="162" idx="3"/>
          </p:cNvCxnSpPr>
          <p:nvPr/>
        </p:nvCxnSpPr>
        <p:spPr>
          <a:xfrm>
            <a:off x="7604399" y="2373875"/>
            <a:ext cx="401100" cy="737100"/>
          </a:xfrm>
          <a:prstGeom prst="curvedConnector2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164" name="Google Shape;164;p21"/>
          <p:cNvSpPr txBox="1"/>
          <p:nvPr/>
        </p:nvSpPr>
        <p:spPr>
          <a:xfrm>
            <a:off x="5180376" y="3055900"/>
            <a:ext cx="37656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latin typeface="Courier New"/>
                <a:ea typeface="Courier New"/>
                <a:cs typeface="Courier New"/>
                <a:sym typeface="Courier New"/>
              </a:rPr>
              <a:t>C’est le symbole principal de la ville</a:t>
            </a:r>
            <a:endParaRPr b="1"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